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414" r:id="rId3"/>
    <p:sldId id="415" r:id="rId4"/>
    <p:sldId id="416" r:id="rId5"/>
    <p:sldId id="417" r:id="rId6"/>
    <p:sldId id="418" r:id="rId7"/>
    <p:sldId id="419" r:id="rId8"/>
    <p:sldId id="420" r:id="rId9"/>
    <p:sldId id="421" r:id="rId10"/>
    <p:sldId id="422" r:id="rId11"/>
    <p:sldId id="424" r:id="rId12"/>
    <p:sldId id="425" r:id="rId13"/>
    <p:sldId id="410" r:id="rId14"/>
    <p:sldId id="270" r:id="rId1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entury Gothic" panose="020B0502020202020204" pitchFamily="34" charset="0"/>
      <p:regular r:id="rId21"/>
      <p:bold r:id="rId22"/>
      <p:italic r:id="rId23"/>
      <p:boldItalic r:id="rId24"/>
    </p:embeddedFont>
    <p:embeddedFont>
      <p:font typeface="Arial Narrow" panose="020B0606020202030204" pitchFamily="3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05" roundtripDataSignature="AMtx7mgDeO90I8HBaw4//EzmFDUXWtYA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7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10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10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07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105" Type="http://customschemas.google.com/relationships/presentationmetadata" Target="metadata"/></Relationships>
</file>

<file path=ppt/media/image1.png>
</file>

<file path=ppt/media/image10.png>
</file>

<file path=ppt/media/image11.png>
</file>

<file path=ppt/media/image12.png>
</file>

<file path=ppt/media/image13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" name="Google Shape;5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a4cd88d6f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" name="Google Shape;151;g10a4cd88d6f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1a3cd0d61f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5" name="Google Shape;305;g11a3cd0d61f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g109ffa863cd_0_28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109ffa863cd_0_2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g109ffa863cd_0_24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g109ffa863cd_0_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g109ffa863cd_0_2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g109ffa863cd_0_25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g109ffa863cd_0_25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109ffa863cd_0_26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5" name="Google Shape;35;g109ffa863cd_0_26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g109ffa863cd_0_2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109ffa863cd_0_26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g109ffa863cd_0_26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109ffa863cd_0_270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g109ffa863cd_0_27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g109ffa863cd_0_27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g109ffa863cd_0_27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g109ffa863cd_0_27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109ffa863cd_0_27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g109ffa863cd_0_27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109ffa863cd_0_279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g109ffa863cd_0_279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g109ffa863cd_0_2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1_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g109ffa863cd_0_24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9" name="Google Shape;19;g109ffa863cd_0_24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0" name="Google Shape;20;g109ffa863cd_0_2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g109ffa863cd_0_2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g109ffa863cd_0_24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8" name="Google Shape;8;g109ffa863cd_0_240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8127425" y="119987"/>
            <a:ext cx="851525" cy="33142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;g109ffa863cd_0_24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r>
              <a:rPr lang="en-US"/>
              <a:t>]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2"/>
          <p:cNvSpPr txBox="1"/>
          <p:nvPr/>
        </p:nvSpPr>
        <p:spPr>
          <a:xfrm>
            <a:off x="565525" y="3011225"/>
            <a:ext cx="67617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Education Tech Lead na DIO</a:t>
            </a:r>
            <a:b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Doutor em Robótica e </a:t>
            </a:r>
            <a:r>
              <a:rPr lang="en-US" sz="1600" i="1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Machine Learning </a:t>
            </a:r>
            <a:r>
              <a:rPr lang="en-US" sz="1600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pelo</a:t>
            </a:r>
            <a:r>
              <a:rPr lang="en-US" sz="1600" b="0" i="0" u="none" strike="noStrike" cap="none">
                <a:solidFill>
                  <a:srgbClr val="040A24"/>
                </a:solidFill>
                <a:latin typeface="Calibri"/>
                <a:ea typeface="Calibri"/>
                <a:cs typeface="Calibri"/>
                <a:sym typeface="Calibri"/>
              </a:rPr>
              <a:t> ICMC-USP</a:t>
            </a:r>
            <a:endParaRPr sz="1600" b="0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2400" b="1" i="0" u="none" strike="noStrike" cap="none">
              <a:solidFill>
                <a:srgbClr val="040A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58;p2"/>
          <p:cNvSpPr txBox="1"/>
          <p:nvPr/>
        </p:nvSpPr>
        <p:spPr>
          <a:xfrm>
            <a:off x="565525" y="636550"/>
            <a:ext cx="8501100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15000"/>
              </a:lnSpc>
              <a:buSzPts val="3200"/>
            </a:pPr>
            <a:r>
              <a:rPr lang="pt-BR" sz="4000" b="1" dirty="0" smtClean="0">
                <a:solidFill>
                  <a:srgbClr val="FF0000"/>
                </a:solidFill>
              </a:rPr>
              <a:t>Máquina de Vetores de Suporte</a:t>
            </a:r>
          </a:p>
          <a:p>
            <a:pPr>
              <a:lnSpc>
                <a:spcPct val="115000"/>
              </a:lnSpc>
              <a:buSzPts val="3200"/>
            </a:pPr>
            <a:r>
              <a:rPr lang="en-US" sz="4000" dirty="0" err="1" smtClean="0">
                <a:solidFill>
                  <a:srgbClr val="FF0000"/>
                </a:solidFill>
              </a:rPr>
              <a:t>Teoria</a:t>
            </a:r>
            <a:r>
              <a:rPr lang="en-US" sz="4000" dirty="0" smtClean="0">
                <a:solidFill>
                  <a:srgbClr val="FF0000"/>
                </a:solidFill>
              </a:rPr>
              <a:t> e </a:t>
            </a:r>
            <a:r>
              <a:rPr lang="en-US" sz="4000" dirty="0" err="1" smtClean="0">
                <a:solidFill>
                  <a:srgbClr val="FF0000"/>
                </a:solidFill>
              </a:rPr>
              <a:t>Prática</a:t>
            </a:r>
            <a:r>
              <a:rPr lang="en-US" sz="4000" dirty="0" smtClean="0">
                <a:solidFill>
                  <a:srgbClr val="FF0000"/>
                </a:solidFill>
              </a:rPr>
              <a:t> </a:t>
            </a:r>
            <a:r>
              <a:rPr lang="en-US" sz="4000" dirty="0" smtClean="0"/>
              <a:t>		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endParaRPr sz="4000" b="1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59" name="Google Shape;59;p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/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</a:t>
            </a:fld>
            <a:r>
              <a:rPr lang="en-US"/>
              <a:t>]</a:t>
            </a:r>
            <a:endParaRPr/>
          </a:p>
        </p:txBody>
      </p:sp>
      <p:pic>
        <p:nvPicPr>
          <p:cNvPr id="38916" name="Picture 4" descr="https://miro.medium.com/max/1200/0*2-EExC6mYeEMvtrw.gif"/>
          <p:cNvPicPr>
            <a:picLocks noChangeAspect="1" noChangeArrowheads="1" noCrop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340589" y="1777998"/>
            <a:ext cx="3594919" cy="278606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10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Desenvolvendo a hipótese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Desenvolvendo a hipótese: Aqui, temos três hiperplanos (A, B e C). </a:t>
            </a:r>
            <a:r>
              <a:rPr lang="pt-BR" dirty="0" smtClean="0"/>
              <a:t>Mas qual o hiperplano certo para classificar estrela e círculo?</a:t>
            </a:r>
            <a:endParaRPr lang="pt-BR" dirty="0"/>
          </a:p>
        </p:txBody>
      </p:sp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240280" y="1585993"/>
            <a:ext cx="3995738" cy="27897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7652" name="Picture 4" descr="Interrogação PNG - Imagem de Interrogação PNG em Alta Resoluçã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28627" y="1281113"/>
            <a:ext cx="2208848" cy="2208848"/>
          </a:xfrm>
          <a:prstGeom prst="rect">
            <a:avLst/>
          </a:prstGeom>
          <a:noFill/>
        </p:spPr>
      </p:pic>
      <p:sp>
        <p:nvSpPr>
          <p:cNvPr id="18" name="CaixaDeTexto 17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https://www.inf.ufpr.br/dagoncalves/IA07.pdf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11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Desenvolvendo a hipótese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Aqui, temos três </a:t>
            </a:r>
            <a:r>
              <a:rPr lang="pt-BR" b="1" dirty="0" smtClean="0"/>
              <a:t>hiperplanos (A, B e C) </a:t>
            </a:r>
            <a:r>
              <a:rPr lang="pt-BR" dirty="0" smtClean="0"/>
              <a:t>e todos estão dividindo bem as classes.</a:t>
            </a:r>
          </a:p>
          <a:p>
            <a:r>
              <a:rPr lang="pt-BR" dirty="0" smtClean="0"/>
              <a:t>Agora, como podemos identificar o hiperplano certo?</a:t>
            </a:r>
            <a:endParaRPr lang="pt-BR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https://www.inf.ufpr.br/dagoncalves/IA07.pdf</a:t>
            </a:r>
            <a:endParaRPr lang="pt-BR" dirty="0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17654" y="1491615"/>
            <a:ext cx="4426974" cy="3034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9" name="Picture 4" descr="Interrogação PNG - Imagem de Interrogação PNG em Alta Resoluçã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28627" y="1281113"/>
            <a:ext cx="2208848" cy="220884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12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Desenvolvendo a hipótese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Maximizar as distâncias entre o ponto de dados mais próximo (de qualquer</a:t>
            </a:r>
          </a:p>
          <a:p>
            <a:r>
              <a:rPr lang="pt-BR" dirty="0" smtClean="0"/>
              <a:t>classe) e o hiperplano nos ajudará a decidir o hiperplano correto</a:t>
            </a:r>
            <a:endParaRPr lang="pt-BR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https://www.inf.ufpr.br/dagoncalves/IA07.pdf</a:t>
            </a:r>
            <a:endParaRPr lang="pt-BR" dirty="0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117654" y="1491615"/>
            <a:ext cx="4426974" cy="3034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9" name="Picture 4" descr="Interrogação PNG - Imagem de Interrogação PNG em Alta Resolução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5528627" y="1281113"/>
            <a:ext cx="2208848" cy="220884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Implementação</a:t>
            </a:r>
            <a:endParaRPr sz="5500" b="0" u="none" strike="noStrike" cap="none">
              <a:solidFill>
                <a:schemeClr val="accent6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13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282C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1a3cd0d61f_0_22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8" name="Google Shape;308;g11a3cd0d61f_0_227"/>
          <p:cNvSpPr txBox="1"/>
          <p:nvPr/>
        </p:nvSpPr>
        <p:spPr>
          <a:xfrm>
            <a:off x="1162075" y="1317000"/>
            <a:ext cx="65751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n-US" sz="55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Obrigado!</a:t>
            </a:r>
            <a:endParaRPr sz="5500" b="0" i="0" u="none" strike="noStrike" cap="none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09" name="Google Shape;309;g11a3cd0d61f_0_2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11a3cd0d61f_0_22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14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312" name="Google Shape;312;g11a3cd0d61f_0_22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 i="1" dirty="0" smtClean="0">
                <a:solidFill>
                  <a:srgbClr val="FFFF00"/>
                </a:solidFill>
              </a:rPr>
              <a:t> </a:t>
            </a:r>
            <a:endParaRPr sz="1800" b="1" i="1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10a4cd88d6f_0_57"/>
          <p:cNvSpPr txBox="1"/>
          <p:nvPr/>
        </p:nvSpPr>
        <p:spPr>
          <a:xfrm>
            <a:off x="1162075" y="2348200"/>
            <a:ext cx="44427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marR="0" lvl="1" indent="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-US" sz="2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Prof. Dr. Diego Bruno</a:t>
            </a:r>
            <a:endParaRPr sz="2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10a4cd88d6f_0_57"/>
          <p:cNvSpPr txBox="1"/>
          <p:nvPr/>
        </p:nvSpPr>
        <p:spPr>
          <a:xfrm>
            <a:off x="342900" y="890280"/>
            <a:ext cx="91440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SzPts val="3200"/>
            </a:pPr>
            <a:r>
              <a:rPr lang="pt-BR" sz="55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Máquina de Vetores de Suporte (SVM)</a:t>
            </a:r>
            <a:endParaRPr lang="pt-BR" sz="5500" dirty="0">
              <a:solidFill>
                <a:srgbClr val="EA4E60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55" name="Google Shape;155;g10a4cd88d6f_0_5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127426" y="120127"/>
            <a:ext cx="851525" cy="33143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0a4cd88d6f_0_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US">
                <a:solidFill>
                  <a:srgbClr val="EA4E60"/>
                </a:solidFill>
              </a:rPr>
              <a:t>[</a:t>
            </a:r>
            <a:fld id="{00000000-1234-1234-1234-123412341234}" type="slidenum">
              <a:rPr lang="en-US">
                <a:solidFill>
                  <a:srgbClr val="EA4E60"/>
                </a:solidFill>
              </a:rPr>
              <a:pPr marL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t>2</a:t>
            </a:fld>
            <a:r>
              <a:rPr lang="en-US">
                <a:solidFill>
                  <a:srgbClr val="EA4E60"/>
                </a:solidFill>
              </a:rPr>
              <a:t>]</a:t>
            </a:r>
            <a:endParaRPr>
              <a:solidFill>
                <a:srgbClr val="EA4E60"/>
              </a:solidFill>
            </a:endParaRPr>
          </a:p>
        </p:txBody>
      </p:sp>
      <p:sp>
        <p:nvSpPr>
          <p:cNvPr id="158" name="Google Shape;158;g10a4cd88d6f_0_57"/>
          <p:cNvSpPr txBox="1"/>
          <p:nvPr/>
        </p:nvSpPr>
        <p:spPr>
          <a:xfrm>
            <a:off x="3834625" y="2065900"/>
            <a:ext cx="399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dirty="0">
                <a:solidFill>
                  <a:srgbClr val="FFFF00"/>
                </a:solidFill>
              </a:rPr>
              <a:t>                 </a:t>
            </a:r>
            <a:endParaRPr sz="1800" b="1" i="1">
              <a:solidFill>
                <a:srgbClr val="FFFF00"/>
              </a:solidFill>
            </a:endParaRPr>
          </a:p>
        </p:txBody>
      </p:sp>
      <p:pic>
        <p:nvPicPr>
          <p:cNvPr id="33794" name="Picture 2" descr="https://miro.medium.com/max/1200/0*2-EExC6mYeEMvtrw.gif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484852" y="2311398"/>
            <a:ext cx="3474747" cy="269292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3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 que são </a:t>
            </a:r>
            <a:r>
              <a:rPr lang="pt-BR" sz="3600" b="1" dirty="0" err="1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SVMs</a:t>
            </a: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Máquina de Vetores de Suporte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51202" name="Picture 2" descr="File:SVM margin.png - Wikipedia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31934" y="1539510"/>
            <a:ext cx="3090333" cy="3002857"/>
          </a:xfrm>
          <a:prstGeom prst="rect">
            <a:avLst/>
          </a:prstGeom>
          <a:noFill/>
        </p:spPr>
      </p:pic>
      <p:pic>
        <p:nvPicPr>
          <p:cNvPr id="51204" name="Picture 4" descr="Finding Non-Linear Decision Boundary in SVM | by Sourodip Kundu | Medium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47110" y="1540933"/>
            <a:ext cx="5461582" cy="270880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4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 de aprendizado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Não 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1026" name="Picture 2" descr="CS 229 - Dicas de aprendizado não supervisionado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3375" y="1405467"/>
            <a:ext cx="8493125" cy="2654102"/>
          </a:xfrm>
          <a:prstGeom prst="rect">
            <a:avLst/>
          </a:prstGeom>
          <a:noFill/>
        </p:spPr>
      </p:pic>
      <p:sp>
        <p:nvSpPr>
          <p:cNvPr id="15" name="CaixaDeTexto 14"/>
          <p:cNvSpPr txBox="1"/>
          <p:nvPr/>
        </p:nvSpPr>
        <p:spPr>
          <a:xfrm>
            <a:off x="0" y="4648200"/>
            <a:ext cx="60807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https://stanford.edu/~shervine/l/pt/teaching/cs-229/dicas-aprendizado-nao-supervisionado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5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 de aprendizado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2530" name="Picture 2" descr="1 Introdução | Introdução ao Machine Learni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1440" y="1390226"/>
            <a:ext cx="8876450" cy="2145453"/>
          </a:xfrm>
          <a:prstGeom prst="rect">
            <a:avLst/>
          </a:prstGeom>
          <a:noFill/>
        </p:spPr>
      </p:pic>
      <p:sp>
        <p:nvSpPr>
          <p:cNvPr id="14" name="CaixaDeTexto 13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Fonte: https://dataat.github.io/introducao-ao-machine-learning/introdu%C3%A7%C3%A3o.html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6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Tipos de aprendizado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CaixaDeTexto 13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Fonte: https://dataat.github.io/introducao-ao-machine-learning/introdu%C3%A7%C3%A3o.html</a:t>
            </a:r>
            <a:endParaRPr lang="pt-BR" dirty="0"/>
          </a:p>
        </p:txBody>
      </p:sp>
      <p:pic>
        <p:nvPicPr>
          <p:cNvPr id="15" name="Picture 4" descr="https://miro.medium.com/max/1200/0*2-EExC6mYeEMvtrw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4523" y="1278464"/>
            <a:ext cx="3594919" cy="2786063"/>
          </a:xfrm>
          <a:prstGeom prst="rect">
            <a:avLst/>
          </a:prstGeom>
          <a:noFill/>
        </p:spPr>
      </p:pic>
      <p:sp>
        <p:nvSpPr>
          <p:cNvPr id="17" name="CaixaDeTexto 16"/>
          <p:cNvSpPr txBox="1"/>
          <p:nvPr/>
        </p:nvSpPr>
        <p:spPr>
          <a:xfrm>
            <a:off x="4275667" y="1185333"/>
            <a:ext cx="4343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 smtClean="0"/>
              <a:t>Os </a:t>
            </a:r>
            <a:r>
              <a:rPr lang="pt-BR" sz="1600" b="1" dirty="0" smtClean="0"/>
              <a:t>algoritmos</a:t>
            </a:r>
            <a:r>
              <a:rPr lang="pt-BR" sz="1600" dirty="0" smtClean="0"/>
              <a:t> de aprendizagem </a:t>
            </a:r>
            <a:r>
              <a:rPr lang="pt-BR" sz="1600" b="1" dirty="0" smtClean="0"/>
              <a:t>supervisionada</a:t>
            </a:r>
            <a:r>
              <a:rPr lang="pt-BR" sz="1600" dirty="0" smtClean="0"/>
              <a:t> relacionam uma saída com uma entrada com base em dados rotulados. Neste caso, o usuário alimenta ao </a:t>
            </a:r>
            <a:r>
              <a:rPr lang="pt-BR" sz="1600" b="1" dirty="0" smtClean="0"/>
              <a:t>algoritmo</a:t>
            </a:r>
            <a:r>
              <a:rPr lang="pt-BR" sz="1600" dirty="0" smtClean="0"/>
              <a:t> pares de entradas e saídas conhecidos.</a:t>
            </a:r>
            <a:endParaRPr lang="pt-BR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7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Diferenças entre RNA e SVM?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CaixaDeTexto 13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Fonte: https://dataat.github.io/introducao-ao-machine-learning/introdu%C3%A7%C3%A3o.html</a:t>
            </a:r>
            <a:endParaRPr lang="pt-BR" dirty="0"/>
          </a:p>
        </p:txBody>
      </p:sp>
      <p:pic>
        <p:nvPicPr>
          <p:cNvPr id="15" name="Picture 4" descr="https://miro.medium.com/max/1200/0*2-EExC6mYeEMvtrw.gif"/>
          <p:cNvPicPr>
            <a:picLocks noChangeAspect="1" noChangeArrowheads="1" noCrop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04523" y="1278464"/>
            <a:ext cx="2922367" cy="2264835"/>
          </a:xfrm>
          <a:prstGeom prst="rect">
            <a:avLst/>
          </a:prstGeom>
          <a:noFill/>
        </p:spPr>
      </p:pic>
      <p:pic>
        <p:nvPicPr>
          <p:cNvPr id="23554" name="Picture 2" descr="Making Deep Neural Networks Transparent - Department of Science, Technology  and Society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417582" y="1229604"/>
            <a:ext cx="3453117" cy="2326396"/>
          </a:xfrm>
          <a:prstGeom prst="rect">
            <a:avLst/>
          </a:prstGeom>
          <a:noFill/>
        </p:spPr>
      </p:pic>
      <p:sp>
        <p:nvSpPr>
          <p:cNvPr id="18" name="CaixaDeTexto 17"/>
          <p:cNvSpPr txBox="1"/>
          <p:nvPr/>
        </p:nvSpPr>
        <p:spPr>
          <a:xfrm>
            <a:off x="6812280" y="1097280"/>
            <a:ext cx="211836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Na prática não há muita diferença... O principal fator é o modo de estabelecer o </a:t>
            </a:r>
            <a:r>
              <a:rPr lang="pt-BR" b="1" dirty="0" smtClean="0"/>
              <a:t>hiperplano</a:t>
            </a:r>
            <a:r>
              <a:rPr lang="pt-BR" dirty="0" smtClean="0"/>
              <a:t>. </a:t>
            </a:r>
          </a:p>
          <a:p>
            <a:endParaRPr lang="pt-BR" dirty="0" smtClean="0"/>
          </a:p>
          <a:p>
            <a:r>
              <a:rPr lang="pt-BR" b="1" dirty="0" smtClean="0"/>
              <a:t>SVM</a:t>
            </a:r>
            <a:r>
              <a:rPr lang="pt-BR" dirty="0" smtClean="0"/>
              <a:t> buscando a otimização das margens e a </a:t>
            </a:r>
            <a:r>
              <a:rPr lang="pt-BR" b="1" dirty="0" smtClean="0"/>
              <a:t>RNA</a:t>
            </a:r>
            <a:r>
              <a:rPr lang="pt-BR" dirty="0" smtClean="0"/>
              <a:t> buscando o mínimo global</a:t>
            </a:r>
            <a:endParaRPr lang="pt-BR" dirty="0"/>
          </a:p>
        </p:txBody>
      </p:sp>
      <p:sp>
        <p:nvSpPr>
          <p:cNvPr id="19" name="CaixaDeTexto 18"/>
          <p:cNvSpPr txBox="1"/>
          <p:nvPr/>
        </p:nvSpPr>
        <p:spPr>
          <a:xfrm>
            <a:off x="998220" y="3802380"/>
            <a:ext cx="47472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          SVM			         RNA</a:t>
            </a:r>
            <a:endParaRPr lang="pt-BR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8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Resultado esperado de uma SVM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2200" b="1" dirty="0" smtClean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Supervisionado</a:t>
            </a:r>
            <a:endParaRPr sz="2200" b="1" i="0" u="none" strike="noStrike" cap="none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4" name="CaixaDeTexto 13"/>
          <p:cNvSpPr txBox="1"/>
          <p:nvPr/>
        </p:nvSpPr>
        <p:spPr>
          <a:xfrm>
            <a:off x="0" y="4693920"/>
            <a:ext cx="7711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https://stanford.edu/~shervine/l/pt/teaching/cs-229/dicas-aprendizado-nao-supervisionado</a:t>
            </a:r>
          </a:p>
          <a:p>
            <a:endParaRPr lang="pt-BR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5440680" y="800100"/>
            <a:ext cx="21183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SVM</a:t>
            </a:r>
            <a:r>
              <a:rPr lang="pt-BR" dirty="0" smtClean="0"/>
              <a:t> buscando a otimização das margens e a </a:t>
            </a:r>
            <a:r>
              <a:rPr lang="pt-BR" b="1" dirty="0" smtClean="0"/>
              <a:t>RNA</a:t>
            </a:r>
            <a:r>
              <a:rPr lang="pt-BR" dirty="0" smtClean="0"/>
              <a:t> buscando o mínimo global</a:t>
            </a:r>
            <a:endParaRPr lang="pt-BR" dirty="0"/>
          </a:p>
        </p:txBody>
      </p:sp>
      <p:sp>
        <p:nvSpPr>
          <p:cNvPr id="19" name="CaixaDeTexto 18"/>
          <p:cNvSpPr txBox="1"/>
          <p:nvPr/>
        </p:nvSpPr>
        <p:spPr>
          <a:xfrm>
            <a:off x="998220" y="3802380"/>
            <a:ext cx="47472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          SVM			         RNA</a:t>
            </a:r>
            <a:endParaRPr lang="pt-BR" b="1" dirty="0"/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38139" y="763905"/>
            <a:ext cx="4942484" cy="3686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42910" y="1553758"/>
            <a:ext cx="7815290" cy="1553777"/>
          </a:xfrm>
        </p:spPr>
        <p:txBody>
          <a:bodyPr>
            <a:normAutofit/>
          </a:bodyPr>
          <a:lstStyle/>
          <a:p>
            <a:r>
              <a:rPr lang="pt-BR" sz="2800" b="1" dirty="0">
                <a:latin typeface="Arial Narrow" pitchFamily="34" charset="0"/>
              </a:rPr>
              <a:t> 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161113"/>
            <a:ext cx="6400800" cy="1067987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chemeClr val="tx1"/>
                </a:solidFill>
                <a:latin typeface="Arial Narrow" pitchFamily="34" charset="0"/>
              </a:rPr>
              <a:t> </a:t>
            </a:r>
          </a:p>
        </p:txBody>
      </p:sp>
      <p:sp>
        <p:nvSpPr>
          <p:cNvPr id="8" name="Espaço Reservado para Número de Slide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30A318-652C-439F-8D9B-58C2642D6B53}" type="slidenum">
              <a:rPr lang="pt-BR" smtClean="0"/>
              <a:pPr/>
              <a:t>9</a:t>
            </a:fld>
            <a:endParaRPr lang="pt-BR"/>
          </a:p>
        </p:txBody>
      </p:sp>
      <p:sp>
        <p:nvSpPr>
          <p:cNvPr id="11" name="CaixaDeTexto 10"/>
          <p:cNvSpPr txBox="1"/>
          <p:nvPr/>
        </p:nvSpPr>
        <p:spPr>
          <a:xfrm>
            <a:off x="428596" y="1821651"/>
            <a:ext cx="5929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3" name="CaixaDeTexto 12"/>
          <p:cNvSpPr txBox="1"/>
          <p:nvPr/>
        </p:nvSpPr>
        <p:spPr>
          <a:xfrm>
            <a:off x="785786" y="857238"/>
            <a:ext cx="5572164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400" b="1" dirty="0">
                <a:solidFill>
                  <a:schemeClr val="bg1"/>
                </a:solidFill>
                <a:latin typeface="Arial Narrow" pitchFamily="34" charset="0"/>
              </a:rPr>
              <a:t>Baseadas em RNAs</a:t>
            </a:r>
          </a:p>
        </p:txBody>
      </p:sp>
      <p:sp>
        <p:nvSpPr>
          <p:cNvPr id="69636" name="AutoShape 4" descr="Imagem relacionada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6" name="Google Shape;58;p2"/>
          <p:cNvSpPr txBox="1"/>
          <p:nvPr/>
        </p:nvSpPr>
        <p:spPr>
          <a:xfrm>
            <a:off x="277090" y="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Por que “Máquina de Vetores”?</a:t>
            </a:r>
          </a:p>
        </p:txBody>
      </p:sp>
      <p:sp>
        <p:nvSpPr>
          <p:cNvPr id="1028" name="AutoShape 4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0" name="AutoShape 6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032" name="AutoShape 8" descr="Ant Formiga PNG COM FUNDO TRANSPARENTE para baixar grátis!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17" name="Google Shape;58;p2"/>
          <p:cNvSpPr txBox="1"/>
          <p:nvPr/>
        </p:nvSpPr>
        <p:spPr>
          <a:xfrm>
            <a:off x="307570" y="-53340"/>
            <a:ext cx="8224009" cy="19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 sz="3600" b="1" dirty="0" smtClean="0">
                <a:solidFill>
                  <a:srgbClr val="EA4E60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381000" y="777240"/>
            <a:ext cx="724662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dirty="0" smtClean="0"/>
              <a:t>Os </a:t>
            </a:r>
            <a:r>
              <a:rPr lang="pt-BR" b="1" dirty="0" smtClean="0"/>
              <a:t>“Vetores de suporte” </a:t>
            </a:r>
            <a:r>
              <a:rPr lang="pt-BR" dirty="0" smtClean="0"/>
              <a:t>são simplesmente as coordenadas da observação</a:t>
            </a:r>
          </a:p>
          <a:p>
            <a:pPr algn="r"/>
            <a:r>
              <a:rPr lang="pt-BR" dirty="0" smtClean="0"/>
              <a:t>individual. Uma </a:t>
            </a:r>
            <a:r>
              <a:rPr lang="pt-BR" b="1" dirty="0" smtClean="0"/>
              <a:t>SVM</a:t>
            </a:r>
            <a:r>
              <a:rPr lang="pt-BR" dirty="0" smtClean="0"/>
              <a:t> é uma fronteira que melhor realiza as duas</a:t>
            </a:r>
          </a:p>
          <a:p>
            <a:pPr algn="r"/>
            <a:r>
              <a:rPr lang="pt-BR" dirty="0" smtClean="0"/>
              <a:t>classes (hiperplano / linha).</a:t>
            </a:r>
            <a:endParaRPr lang="pt-BR" dirty="0"/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1691641"/>
            <a:ext cx="3849207" cy="27127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2" name="Picture 2" descr="File:SVM margin.png - Wikipedia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57414" y="1714770"/>
            <a:ext cx="3090333" cy="3002857"/>
          </a:xfrm>
          <a:prstGeom prst="rect">
            <a:avLst/>
          </a:prstGeom>
          <a:noFill/>
        </p:spPr>
      </p:pic>
      <p:sp>
        <p:nvSpPr>
          <p:cNvPr id="23" name="CaixaDeTexto 22"/>
          <p:cNvSpPr txBox="1"/>
          <p:nvPr/>
        </p:nvSpPr>
        <p:spPr>
          <a:xfrm>
            <a:off x="0" y="4693920"/>
            <a:ext cx="77114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/>
              <a:t>https://www.inf.ufpr.br/dagoncalves/IA07.pdf</a:t>
            </a:r>
            <a:endParaRPr lang="pt-B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1190</TotalTime>
  <Words>376</Words>
  <Application>Microsoft Office PowerPoint</Application>
  <PresentationFormat>Apresentação na tela (16:9)</PresentationFormat>
  <Paragraphs>101</Paragraphs>
  <Slides>14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9" baseType="lpstr">
      <vt:lpstr>Calibri</vt:lpstr>
      <vt:lpstr>Century Gothic</vt:lpstr>
      <vt:lpstr>Arial</vt:lpstr>
      <vt:lpstr>Arial Narrow</vt:lpstr>
      <vt:lpstr>Simple Light</vt:lpstr>
      <vt:lpstr>Apresentação do PowerPoint</vt:lpstr>
      <vt:lpstr>Apresentação do PowerPoint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 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Larissa Mestieri</dc:creator>
  <cp:lastModifiedBy>lucca bona paolucci</cp:lastModifiedBy>
  <cp:revision>89</cp:revision>
  <dcterms:modified xsi:type="dcterms:W3CDTF">2022-12-14T18:58:56Z</dcterms:modified>
</cp:coreProperties>
</file>